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979" r:id="rId2"/>
    <p:sldId id="1364" r:id="rId3"/>
    <p:sldId id="1864" r:id="rId4"/>
    <p:sldId id="1860" r:id="rId5"/>
    <p:sldId id="1861" r:id="rId6"/>
    <p:sldId id="539" r:id="rId7"/>
    <p:sldId id="1616" r:id="rId8"/>
    <p:sldId id="571" r:id="rId9"/>
    <p:sldId id="1862" r:id="rId10"/>
    <p:sldId id="1863" r:id="rId11"/>
    <p:sldId id="257" r:id="rId12"/>
    <p:sldId id="25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58"/>
    <p:restoredTop sz="96327"/>
  </p:normalViewPr>
  <p:slideViewPr>
    <p:cSldViewPr snapToGrid="0">
      <p:cViewPr varScale="1">
        <p:scale>
          <a:sx n="148" d="100"/>
          <a:sy n="148" d="100"/>
        </p:scale>
        <p:origin x="216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499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77184D-24A8-7849-A93C-F6C4A28B9FE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974980-5301-9041-82BB-1FF3D0CA2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217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EA8FD9-6247-DC45-B71B-01E27FDDE8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351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884871-8CB6-46D4-BEAC-616363E07AFD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7617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AA98A-5A02-21A4-06A0-C41023BAAF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24AAB1-C30B-A3B2-85CE-202BA9A09E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236489-A51C-91FC-0D31-CC98E37D1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4839F-7DE1-B14A-88DF-1E87BC238DD3}" type="datetime1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463E0-80E0-2D97-E3AF-36CBC5526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AAAAC-5CC5-8C1A-A571-6CDEF579B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33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B7611-13F7-0688-5E1C-1A6AF23FC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2944B4-DFA8-9197-2F29-92152EA0D6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CC8C2A-9560-CA6D-B0F9-35A6CF2DD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99DE4-5D39-4348-9AAF-E8F68825BC5B}" type="datetime1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C530C-3A7F-B54A-3C09-16BD176B0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836F2-73DD-AD29-DE89-BDAE6F917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848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31CD22-8B66-A131-E8F5-AFBCE56ED5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7C1F2D-95D1-658B-AF9D-2B65A02EA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8F453-7DD8-6418-19E6-DFC7C9CBC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8F26C-F4A7-154D-A8F7-682C4194AF79}" type="datetime1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B99F2-A24F-867E-2285-EDD46092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7EFC8-AF6A-9534-7064-451A491D1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071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1346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00DFC-38A4-12A4-588C-BA33B031F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B12EB-B6BD-05D1-5B65-6B31C00C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0DABD-1536-F058-41B1-9103A67EF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3BD8B-B388-0944-BF27-A69B2D089469}" type="datetime1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94E45-D576-D7BB-C639-569B3BA83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D5E5C-DA11-93FC-F381-0D7C20DE7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312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ACC7A-19FD-179A-7355-ADAB697B0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40DD7-959A-3BD1-2AFB-E8D6733FA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F0471-D89E-DC5E-75EE-34DCEFAA0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A6E5A-DC8A-C34B-9215-1F0D8E287035}" type="datetime1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A5EDE-5C49-50C1-78A6-20A1E1FF6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57349C-7E6C-0595-1F3E-FCC2228C7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86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D048D-A6D8-CA28-089B-93351891D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FB27E-331E-273B-86AC-C2C0B79741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E02538-8027-D12F-3D58-90A3C5AC45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206440-8058-E9F8-DBBA-723A8EF56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A1C32-7323-A34F-B4A7-7D22756FAD70}" type="datetime1">
              <a:rPr lang="en-US" smtClean="0"/>
              <a:t>10/20/23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6663C8-83B7-9D96-CCF3-D2010C15C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F205ED-F949-CE7F-F20B-4EE17101D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669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26C62-E3D0-9EC5-E4A3-30D0B94AA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16E3F-C598-FD18-389B-755F52E79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A66C1-C15B-76BB-4F5F-9ED4A6A528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DE9290-A2C9-4DC0-7CD6-882FC7BABC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F405C4-D420-C107-BF92-9BC85612EF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C3C5DD-CC67-1D26-A674-1DE2929DE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D7B08-82DE-664D-AB2B-C91FFE57ACF6}" type="datetime1">
              <a:rPr lang="en-US" smtClean="0"/>
              <a:t>10/20/23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E405C5-3CF2-1265-5613-689709238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2F5798-72AE-CCB9-22BB-0524A4FAD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895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9B75E-D85B-7C6E-A2F3-22DA7BD2D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9F590B-C55C-EB7B-594F-01EA41259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5521F-2369-6445-B181-E95C60B42026}" type="datetime1">
              <a:rPr lang="en-US" smtClean="0"/>
              <a:t>10/20/23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2BF2C6-23EE-0E39-2ACC-17FCE425C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F6A21F-76CA-F9DC-4C33-70C7C08C4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95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448A83-AB4C-4863-6B9D-6178C6CDE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25208-3CDA-CD4D-AEB9-8F0AF5A15F8D}" type="datetime1">
              <a:rPr lang="en-US" smtClean="0"/>
              <a:t>10/20/23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3711CA-DCF0-0C49-20D0-6416A1DD6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E28061-1280-FA6C-C1FD-BCAB3464F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748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79A03-0338-F59F-EE33-C8CAE788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9F2CD-F738-8BF4-4897-61A72673F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09C41F-D702-07DF-021B-45600C5947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342CF6-0A82-A9F2-E9F3-2599D10A4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73010-5F3C-7C41-BE77-B6CEE6160861}" type="datetime1">
              <a:rPr lang="en-US" smtClean="0"/>
              <a:t>10/20/23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49E0F8-953C-A3A0-5F3F-779A6AF63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3E8E0-AEE9-424D-3631-D50028327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249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59566-EC13-A7A5-2F52-C9FBE579E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2D892D-C614-2B9D-65DD-D21370E8A1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B61C13-2140-E250-84D0-32D956A127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B570E-23AA-0B25-E86F-C91F59839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BBBA8-CAA0-C749-9E2C-53E54900CA18}" type="datetime1">
              <a:rPr lang="en-US" smtClean="0"/>
              <a:t>10/20/23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741B6-7CCB-0BA4-8C9F-E08E81A39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B61DF7-7655-2150-48D9-F46EF9BE3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393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4F9742-2923-5160-D00D-765AD3B1E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A055A0-EB88-899D-208F-CC57A0A97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DBF98-0F6A-7995-C044-B0A8A92C72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B83D0-0A32-6A41-8077-327E0A5F0CB3}" type="datetime1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3DA5E-34D4-818C-8CFA-1318258C34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https://github.com/kwchurch/CIKM_2023_tutorial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268D3-1A1A-3314-CA66-39150F5FEA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60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wchurch/CIKM_2023_tutorial/blob/main/slides/CIKM_Hard.pptx" TargetMode="External"/><Relationship Id="rId7" Type="http://schemas.openxmlformats.org/officeDocument/2006/relationships/hyperlink" Target="https://github.com/kwchurch/CIKM_2023_tutorial/blob/main/slides/CIKM_Conclusions.pptx" TargetMode="External"/><Relationship Id="rId2" Type="http://schemas.openxmlformats.org/officeDocument/2006/relationships/hyperlink" Target="https://github.com/kwchurch/CIKM_2023_tutorial/blob/main/slides/CIKM_Intro.pptx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kwchurch/CIKM_2023_tutorial/blob/main/slides/CIKM_Ugly.pptx" TargetMode="External"/><Relationship Id="rId5" Type="http://schemas.openxmlformats.org/officeDocument/2006/relationships/hyperlink" Target="https://github.com/kwchurch/CIKM_2023_tutorial/blob/main/slides/CIKM_Medium.pptx" TargetMode="External"/><Relationship Id="rId4" Type="http://schemas.openxmlformats.org/officeDocument/2006/relationships/hyperlink" Target="https://github.com/kwchurch/CIKM_2023_tutorial/blob/main/slides/CIKM_Easy.pptx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wchurch/CIKM_2023_tutorial/blob/main/slides/CIKM_Easy.pptx" TargetMode="External"/><Relationship Id="rId2" Type="http://schemas.openxmlformats.org/officeDocument/2006/relationships/hyperlink" Target="https://github.com/kwchurch/CIKM_2023_tutorial/blob/main/slides/CIKM_Hard.pptx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kwchurch/CIKM_2023_tutorial/blob/main/slides/CIKM_Ugly.pptx" TargetMode="External"/><Relationship Id="rId4" Type="http://schemas.openxmlformats.org/officeDocument/2006/relationships/hyperlink" Target="https://github.com/kwchurch/CIKM_2023_tutorial/blob/main/slides/CIKM_Medium.pptx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F3FB6-D3E3-0B40-9775-1AA0DC9B2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72380"/>
            <a:ext cx="9144000" cy="1734382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CIKM-2023 Tutorial:</a:t>
            </a:r>
            <a:br>
              <a:rPr lang="en-US" sz="3200" dirty="0"/>
            </a:br>
            <a:r>
              <a:rPr lang="en-US" sz="3200" dirty="0"/>
              <a:t>Some Useful Things to Know When Combining IR and NLP: </a:t>
            </a:r>
            <a:br>
              <a:rPr lang="en-US" sz="3200" dirty="0"/>
            </a:br>
            <a:r>
              <a:rPr lang="en-US" sz="3200" dirty="0"/>
              <a:t>the Easy, the Hard and the Ugly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89796B-9460-0F45-912B-731C7E75CF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7886"/>
            <a:ext cx="9144000" cy="2627084"/>
          </a:xfrm>
        </p:spPr>
        <p:txBody>
          <a:bodyPr>
            <a:normAutofit/>
          </a:bodyPr>
          <a:lstStyle/>
          <a:p>
            <a:r>
              <a:rPr lang="en-US" dirty="0"/>
              <a:t>Omar Alonso, Amazon, Santa Clara, CA, USA</a:t>
            </a:r>
          </a:p>
          <a:p>
            <a:r>
              <a:rPr lang="en-US" dirty="0"/>
              <a:t>Kenneth Church, Northeastern University, San Jose, CA, USA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8DA82E-EB41-5742-ABD6-C4EE996042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546"/>
          <a:stretch/>
        </p:blipFill>
        <p:spPr>
          <a:xfrm>
            <a:off x="10108367" y="38947"/>
            <a:ext cx="2041123" cy="22167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D4C926B-26D3-774C-A4EF-4807B65B4ACB}"/>
              </a:ext>
            </a:extLst>
          </p:cNvPr>
          <p:cNvSpPr txBox="1"/>
          <p:nvPr/>
        </p:nvSpPr>
        <p:spPr>
          <a:xfrm>
            <a:off x="10938401" y="2351542"/>
            <a:ext cx="537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D40EFF-F82B-124B-AF83-1909C66C8E7A}"/>
              </a:ext>
            </a:extLst>
          </p:cNvPr>
          <p:cNvSpPr txBox="1"/>
          <p:nvPr/>
        </p:nvSpPr>
        <p:spPr>
          <a:xfrm>
            <a:off x="880373" y="2261814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Omar</a:t>
            </a:r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7D2589DE-FF57-A64F-9CEF-21F03EB3B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https://github.com/kwchurch/ACL2022_deepnets_tutorial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B8A684C2-7309-A94A-9A35-A59642155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EA250-3342-A646-B643-53E371B4A843}" type="slidenum">
              <a:rPr lang="en-US" smtClean="0"/>
              <a:t>1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FED8D2A-2E40-9D3A-2993-6E84CE54B6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87" t="14743" r="12132" b="1"/>
          <a:stretch/>
        </p:blipFill>
        <p:spPr bwMode="auto">
          <a:xfrm>
            <a:off x="42510" y="29567"/>
            <a:ext cx="2865934" cy="214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3406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3549E-50A3-F4C8-1C8F-CE71D87B2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tutorial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D960D-1066-25AE-5475-575D3F2DB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Lots of technology changes recently</a:t>
            </a:r>
          </a:p>
          <a:p>
            <a:r>
              <a:rPr lang="en-US" dirty="0"/>
              <a:t>Are things really new or just another iteration?</a:t>
            </a:r>
          </a:p>
          <a:p>
            <a:r>
              <a:rPr lang="en-US" dirty="0"/>
              <a:t>It is very easy to prototype new solutions</a:t>
            </a:r>
          </a:p>
          <a:p>
            <a:r>
              <a:rPr lang="en-US" dirty="0"/>
              <a:t>Have we solved all problems?</a:t>
            </a:r>
          </a:p>
          <a:p>
            <a:r>
              <a:rPr lang="en-US" dirty="0"/>
              <a:t>IR, NLP, ML are converging</a:t>
            </a:r>
          </a:p>
          <a:p>
            <a:pPr lvl="1"/>
            <a:r>
              <a:rPr lang="en-US" dirty="0"/>
              <a:t>How can we combine all these new tech to solve new problems?</a:t>
            </a:r>
          </a:p>
          <a:p>
            <a:pPr lvl="1"/>
            <a:r>
              <a:rPr lang="en-US" dirty="0"/>
              <a:t>Where should we focus on?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F6FAE6-5AA8-81CA-1603-B04146DBF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</p:spTree>
    <p:extLst>
      <p:ext uri="{BB962C8B-B14F-4D97-AF65-F5344CB8AC3E}">
        <p14:creationId xmlns:p14="http://schemas.microsoft.com/office/powerpoint/2010/main" val="263832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1E378-BD3B-49F6-D33C-389771A50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HEMU dimensions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6518C-2B79-5F7E-A9D4-3EF907205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Computing resources</a:t>
            </a:r>
          </a:p>
          <a:p>
            <a:pPr lvl="1"/>
            <a:r>
              <a:rPr lang="en-US" dirty="0"/>
              <a:t>laptop &lt; cloud access &lt; cluster (1K machines is a typical industry cluster)</a:t>
            </a:r>
          </a:p>
          <a:p>
            <a:r>
              <a:rPr lang="en-US" dirty="0"/>
              <a:t>Data</a:t>
            </a:r>
          </a:p>
          <a:p>
            <a:pPr lvl="1"/>
            <a:r>
              <a:rPr lang="en-US" dirty="0"/>
              <a:t>Small, medium, big</a:t>
            </a:r>
          </a:p>
          <a:p>
            <a:pPr lvl="1"/>
            <a:r>
              <a:rPr lang="en-US" dirty="0"/>
              <a:t>Public, sensitive</a:t>
            </a:r>
          </a:p>
          <a:p>
            <a:r>
              <a:rPr lang="en-US" dirty="0"/>
              <a:t>Algorithmic complexity</a:t>
            </a:r>
          </a:p>
          <a:p>
            <a:pPr lvl="1"/>
            <a:r>
              <a:rPr lang="en-US" dirty="0"/>
              <a:t>Hashing/indexing, PageRank, Deep Learning</a:t>
            </a:r>
          </a:p>
          <a:p>
            <a:r>
              <a:rPr lang="en-US" dirty="0"/>
              <a:t>Skills</a:t>
            </a:r>
          </a:p>
          <a:p>
            <a:pPr lvl="1"/>
            <a:r>
              <a:rPr lang="en-US" dirty="0"/>
              <a:t>Some things require the worlds' expert, and other things can be done by a software engineer</a:t>
            </a:r>
          </a:p>
          <a:p>
            <a:pPr lvl="1"/>
            <a:r>
              <a:rPr lang="en-US" dirty="0"/>
              <a:t>Things can be done by a non-programmer</a:t>
            </a:r>
          </a:p>
        </p:txBody>
      </p:sp>
    </p:spTree>
    <p:extLst>
      <p:ext uri="{BB962C8B-B14F-4D97-AF65-F5344CB8AC3E}">
        <p14:creationId xmlns:p14="http://schemas.microsoft.com/office/powerpoint/2010/main" val="1136965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1A9EE-5ACE-041F-481B-0811B61BD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HEMU dimensions - 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F9E61-5054-1851-4E0E-943C29397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Size of team</a:t>
            </a:r>
          </a:p>
          <a:p>
            <a:pPr lvl="1"/>
            <a:r>
              <a:rPr lang="en-US" dirty="0"/>
              <a:t>You</a:t>
            </a:r>
          </a:p>
          <a:p>
            <a:pPr lvl="1"/>
            <a:r>
              <a:rPr lang="en-US" dirty="0"/>
              <a:t>Pizza team</a:t>
            </a:r>
          </a:p>
          <a:p>
            <a:pPr lvl="1"/>
            <a:r>
              <a:rPr lang="en-US" dirty="0"/>
              <a:t>The number of authors per paper has been growing suggesting that you need more and more people to do certain things</a:t>
            </a:r>
          </a:p>
          <a:p>
            <a:r>
              <a:rPr lang="en-US" dirty="0"/>
              <a:t>Cost</a:t>
            </a:r>
          </a:p>
          <a:p>
            <a:pPr lvl="1"/>
            <a:r>
              <a:rPr lang="en-US" dirty="0"/>
              <a:t>Includes all of the above</a:t>
            </a:r>
          </a:p>
          <a:p>
            <a:pPr lvl="1"/>
            <a:r>
              <a:rPr lang="en-US" dirty="0"/>
              <a:t>As well as externalities such as power</a:t>
            </a:r>
          </a:p>
          <a:p>
            <a:r>
              <a:rPr lang="en-US" dirty="0"/>
              <a:t>Value</a:t>
            </a:r>
          </a:p>
          <a:p>
            <a:pPr lvl="1"/>
            <a:r>
              <a:rPr lang="en-US" dirty="0"/>
              <a:t>Some things are super expensive and not worth doing</a:t>
            </a:r>
          </a:p>
          <a:p>
            <a:pPr lvl="1"/>
            <a:r>
              <a:rPr lang="en-US" dirty="0"/>
              <a:t>Think about time scales...  some things are good for years/decades, and other things age quickly  </a:t>
            </a:r>
          </a:p>
          <a:p>
            <a:pPr lvl="1"/>
            <a:r>
              <a:rPr lang="en-US" dirty="0"/>
              <a:t>How easy is it for the competition to do a fast follow?</a:t>
            </a:r>
          </a:p>
          <a:p>
            <a:r>
              <a:rPr lang="en-US" dirty="0"/>
              <a:t>Organization</a:t>
            </a:r>
          </a:p>
          <a:p>
            <a:pPr lvl="1"/>
            <a:r>
              <a:rPr lang="en-US" dirty="0"/>
              <a:t>Is your team/company ready for your idea?</a:t>
            </a:r>
          </a:p>
          <a:p>
            <a:pPr lvl="1"/>
            <a:r>
              <a:rPr lang="en-US" dirty="0"/>
              <a:t>Immediate/ medium/long-term success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435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views, opinions, positions, or strategies expressed in this talk are mine (Omar) and do not necessarily reflect the official policy or position of Amazon.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015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0B203-8496-20FE-31BE-983F76302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E0AB0-39E3-887B-07BA-4E7E4021A9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r>
              <a:rPr lang="en-US" b="0" i="0" u="sng" dirty="0">
                <a:solidFill>
                  <a:srgbClr val="1F2328"/>
                </a:solidFill>
                <a:effectLst/>
                <a:latin typeface="-apple-system"/>
                <a:hlinkClick r:id="rId2"/>
              </a:rPr>
              <a:t>I</a:t>
            </a:r>
            <a:r>
              <a:rPr lang="en-US" b="0" i="0" u="sng" dirty="0">
                <a:solidFill>
                  <a:srgbClr val="1F2328"/>
                </a:solidFill>
                <a:effectLst/>
                <a:latin typeface="-apple-system"/>
                <a:hlinkClick r:id="rId2"/>
              </a:rPr>
              <a:t>ntroduction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0" i="0" u="sng" dirty="0">
                <a:solidFill>
                  <a:srgbClr val="1F2328"/>
                </a:solidFill>
                <a:effectLst/>
                <a:latin typeface="-apple-system"/>
                <a:hlinkClick r:id="rId3"/>
              </a:rPr>
              <a:t>Hard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0" i="0" u="sng" dirty="0">
                <a:solidFill>
                  <a:srgbClr val="1F2328"/>
                </a:solidFill>
                <a:effectLst/>
                <a:latin typeface="-apple-system"/>
                <a:hlinkClick r:id="rId4"/>
              </a:rPr>
              <a:t>Easy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0" i="0" u="sng" dirty="0">
                <a:solidFill>
                  <a:srgbClr val="1F2328"/>
                </a:solidFill>
                <a:effectLst/>
                <a:latin typeface="-apple-system"/>
                <a:hlinkClick r:id="rId5"/>
              </a:rPr>
              <a:t>Medium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0" i="0" u="sng" dirty="0">
                <a:solidFill>
                  <a:srgbClr val="1F2328"/>
                </a:solidFill>
                <a:effectLst/>
                <a:latin typeface="-apple-system"/>
                <a:hlinkClick r:id="rId6"/>
              </a:rPr>
              <a:t>Ugly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0" i="0" u="sng" dirty="0">
                <a:solidFill>
                  <a:srgbClr val="1F2328"/>
                </a:solidFill>
                <a:effectLst/>
                <a:latin typeface="-apple-system"/>
                <a:hlinkClick r:id="rId7"/>
              </a:rPr>
              <a:t>Conclusions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193833-05E0-185C-C0CB-FF00F076C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</p:spTree>
    <p:extLst>
      <p:ext uri="{BB962C8B-B14F-4D97-AF65-F5344CB8AC3E}">
        <p14:creationId xmlns:p14="http://schemas.microsoft.com/office/powerpoint/2010/main" val="2924840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0464C-2B92-1E4A-18A1-5C34C9E36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A79B4-28B9-C868-7495-F1AD0C44C6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High level overview of information access (search, QA, etc.)</a:t>
            </a:r>
          </a:p>
          <a:p>
            <a:r>
              <a:rPr lang="en-US" dirty="0"/>
              <a:t> What are the components that we need</a:t>
            </a:r>
          </a:p>
          <a:p>
            <a:r>
              <a:rPr lang="en-US" dirty="0"/>
              <a:t> IR stack (indexing, crawling, ranking, query understanding)</a:t>
            </a:r>
          </a:p>
          <a:p>
            <a:r>
              <a:rPr lang="en-US" dirty="0"/>
              <a:t> NLP stack (POS, NER, specific tasks, embeddings, transformers, etc.)</a:t>
            </a:r>
          </a:p>
          <a:p>
            <a:r>
              <a:rPr lang="en-US" dirty="0"/>
              <a:t> HEMU dimensions</a:t>
            </a:r>
          </a:p>
          <a:p>
            <a:pPr lvl="1"/>
            <a:r>
              <a:rPr lang="en-US" b="0" i="0" u="sng" dirty="0">
                <a:solidFill>
                  <a:srgbClr val="1F2328"/>
                </a:solidFill>
                <a:effectLst/>
                <a:latin typeface="-apple-system"/>
                <a:hlinkClick r:id="rId2"/>
              </a:rPr>
              <a:t>Hard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/>
            <a:r>
              <a:rPr lang="en-US" b="0" i="0" u="sng" dirty="0">
                <a:solidFill>
                  <a:srgbClr val="1F2328"/>
                </a:solidFill>
                <a:effectLst/>
                <a:latin typeface="-apple-system"/>
                <a:hlinkClick r:id="rId3"/>
              </a:rPr>
              <a:t>Easy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/>
            <a:r>
              <a:rPr lang="en-US" b="0" i="0" u="sng" dirty="0">
                <a:solidFill>
                  <a:srgbClr val="1F2328"/>
                </a:solidFill>
                <a:effectLst/>
                <a:latin typeface="-apple-system"/>
                <a:hlinkClick r:id="rId4"/>
              </a:rPr>
              <a:t>Medium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lvl="1"/>
            <a:r>
              <a:rPr lang="en-US" b="0" i="0" u="sng" dirty="0">
                <a:solidFill>
                  <a:srgbClr val="1F2328"/>
                </a:solidFill>
                <a:effectLst/>
                <a:latin typeface="-apple-system"/>
                <a:hlinkClick r:id="rId5"/>
              </a:rPr>
              <a:t>Ugly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0E00C1-6B84-1A51-8497-3C9FE1DF2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</p:spTree>
    <p:extLst>
      <p:ext uri="{BB962C8B-B14F-4D97-AF65-F5344CB8AC3E}">
        <p14:creationId xmlns:p14="http://schemas.microsoft.com/office/powerpoint/2010/main" val="194604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C4F63-4016-3EB4-BEB0-F9572D606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seeking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4A187-D389-0DD7-641E-A92AFEC6F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user has an information need</a:t>
            </a:r>
          </a:p>
          <a:p>
            <a:r>
              <a:rPr lang="en-US" dirty="0"/>
              <a:t>Expressed as a query (or question)</a:t>
            </a:r>
          </a:p>
          <a:p>
            <a:r>
              <a:rPr lang="en-US" dirty="0"/>
              <a:t>Examine search results or answer(s)</a:t>
            </a:r>
          </a:p>
          <a:p>
            <a:r>
              <a:rPr lang="en-US" dirty="0"/>
              <a:t>Re-formulate if needed</a:t>
            </a:r>
          </a:p>
          <a:p>
            <a:r>
              <a:rPr lang="en-US" dirty="0"/>
              <a:t>Systems</a:t>
            </a:r>
          </a:p>
          <a:p>
            <a:pPr lvl="1"/>
            <a:r>
              <a:rPr lang="en-US" dirty="0"/>
              <a:t>Information retrieval/Search engine, </a:t>
            </a:r>
          </a:p>
          <a:p>
            <a:pPr lvl="1"/>
            <a:r>
              <a:rPr lang="en-US" dirty="0"/>
              <a:t>Q&amp;A systems</a:t>
            </a:r>
          </a:p>
          <a:p>
            <a:pPr lvl="1"/>
            <a:r>
              <a:rPr lang="en-US" dirty="0"/>
              <a:t>Chatbots</a:t>
            </a:r>
          </a:p>
          <a:p>
            <a:pPr lvl="1"/>
            <a:r>
              <a:rPr lang="en-US" dirty="0"/>
              <a:t>ChatGPT</a:t>
            </a:r>
          </a:p>
          <a:p>
            <a:pPr lvl="1"/>
            <a:r>
              <a:rPr lang="en-US" dirty="0"/>
              <a:t>Forums</a:t>
            </a:r>
          </a:p>
          <a:p>
            <a:pPr lvl="1"/>
            <a:r>
              <a:rPr lang="en-US" dirty="0"/>
              <a:t>Social networks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6D1A38-8BE6-7870-8486-33A398477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</p:spTree>
    <p:extLst>
      <p:ext uri="{BB962C8B-B14F-4D97-AF65-F5344CB8AC3E}">
        <p14:creationId xmlns:p14="http://schemas.microsoft.com/office/powerpoint/2010/main" val="837080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E17A7-2BD1-4B52-BF08-792E50AE6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Information </a:t>
            </a:r>
            <a:r>
              <a:rPr lang="fr-FR" dirty="0" err="1"/>
              <a:t>needs</a:t>
            </a:r>
            <a:r>
              <a:rPr lang="fr-FR" dirty="0"/>
              <a:t> and </a:t>
            </a:r>
            <a:r>
              <a:rPr lang="fr-FR" dirty="0" err="1"/>
              <a:t>queries</a:t>
            </a:r>
            <a:r>
              <a:rPr lang="fr-FR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A812E-F0AC-4D66-BEB5-4AFC1774F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Relevance to what?</a:t>
            </a:r>
          </a:p>
          <a:p>
            <a:r>
              <a:rPr lang="en-US" dirty="0"/>
              <a:t>In Web</a:t>
            </a:r>
          </a:p>
          <a:p>
            <a:pPr lvl="2"/>
            <a:r>
              <a:rPr lang="en-US" sz="2000" dirty="0"/>
              <a:t>Two queries of two terms … </a:t>
            </a:r>
          </a:p>
          <a:p>
            <a:pPr lvl="2"/>
            <a:r>
              <a:rPr lang="en-US" dirty="0"/>
              <a:t>… </a:t>
            </a:r>
            <a:r>
              <a:rPr lang="en-US" sz="2000" dirty="0"/>
              <a:t>looking each time to at most two pages and doing two clicks per page</a:t>
            </a:r>
          </a:p>
          <a:p>
            <a:pPr lvl="2"/>
            <a:r>
              <a:rPr lang="en-US" dirty="0"/>
              <a:t>Not a lot of data to guess correctly</a:t>
            </a:r>
          </a:p>
          <a:p>
            <a:r>
              <a:rPr lang="en-US" dirty="0"/>
              <a:t>Relevance to the query</a:t>
            </a:r>
          </a:p>
          <a:p>
            <a:pPr lvl="1"/>
            <a:r>
              <a:rPr lang="en-US" dirty="0"/>
              <a:t>Problematic</a:t>
            </a:r>
          </a:p>
          <a:p>
            <a:pPr lvl="1"/>
            <a:r>
              <a:rPr lang="en-US" dirty="0"/>
              <a:t>Short queries</a:t>
            </a:r>
          </a:p>
          <a:p>
            <a:r>
              <a:rPr lang="en-US" dirty="0"/>
              <a:t>Information need</a:t>
            </a:r>
          </a:p>
          <a:p>
            <a:r>
              <a:rPr lang="en-US" dirty="0"/>
              <a:t>User intent</a:t>
            </a:r>
          </a:p>
        </p:txBody>
      </p:sp>
    </p:spTree>
    <p:extLst>
      <p:ext uri="{BB962C8B-B14F-4D97-AF65-F5344CB8AC3E}">
        <p14:creationId xmlns:p14="http://schemas.microsoft.com/office/powerpoint/2010/main" val="244721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F13D1-33D4-4209-A021-B1038ED45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</a:t>
            </a:r>
            <a:r>
              <a:rPr lang="en-US"/>
              <a:t>of information </a:t>
            </a:r>
            <a:r>
              <a:rPr lang="en-US" dirty="0"/>
              <a:t>needs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A398C-CF3F-4722-8980-019947CE0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Keyword queries</a:t>
            </a:r>
          </a:p>
          <a:p>
            <a:pPr lvl="1"/>
            <a:r>
              <a:rPr lang="en-US" dirty="0"/>
              <a:t>Free text queries</a:t>
            </a:r>
          </a:p>
          <a:p>
            <a:r>
              <a:rPr lang="en-US" dirty="0"/>
              <a:t>Structured queries</a:t>
            </a:r>
          </a:p>
          <a:p>
            <a:pPr lvl="1"/>
            <a:r>
              <a:rPr lang="en-US" dirty="0"/>
              <a:t>SQL, SPARQL</a:t>
            </a:r>
          </a:p>
          <a:p>
            <a:r>
              <a:rPr lang="en-US" dirty="0"/>
              <a:t>Keyword++</a:t>
            </a:r>
          </a:p>
          <a:p>
            <a:pPr lvl="1"/>
            <a:r>
              <a:rPr lang="en-US" dirty="0"/>
              <a:t>Queries with filters or facets</a:t>
            </a:r>
          </a:p>
          <a:p>
            <a:r>
              <a:rPr lang="en-US" dirty="0"/>
              <a:t>Natural language</a:t>
            </a:r>
          </a:p>
          <a:p>
            <a:pPr lvl="1"/>
            <a:r>
              <a:rPr lang="en-US" dirty="0"/>
              <a:t>Natural language queries, questions</a:t>
            </a:r>
          </a:p>
          <a:p>
            <a:r>
              <a:rPr lang="en-US" dirty="0"/>
              <a:t>Zero queries</a:t>
            </a:r>
          </a:p>
          <a:p>
            <a:pPr lvl="1"/>
            <a:r>
              <a:rPr lang="en-US" dirty="0"/>
              <a:t>You are the query</a:t>
            </a:r>
          </a:p>
        </p:txBody>
      </p:sp>
    </p:spTree>
    <p:extLst>
      <p:ext uri="{BB962C8B-B14F-4D97-AF65-F5344CB8AC3E}">
        <p14:creationId xmlns:p14="http://schemas.microsoft.com/office/powerpoint/2010/main" val="267833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7DE5F-486A-4E16-8F94-5392BCF9F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How do we know if users are happy?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1ECD6-2736-4451-90C8-61F8B5952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Search returns relevant results to users</a:t>
            </a:r>
          </a:p>
          <a:p>
            <a:pPr lvl="1"/>
            <a:r>
              <a:rPr lang="en-US" altLang="en-US" dirty="0"/>
              <a:t>How do you assess this at scale?</a:t>
            </a:r>
          </a:p>
          <a:p>
            <a:r>
              <a:rPr lang="en-US" altLang="en-US" dirty="0"/>
              <a:t>Search results get clicked a lot</a:t>
            </a:r>
          </a:p>
          <a:p>
            <a:pPr lvl="1"/>
            <a:r>
              <a:rPr lang="en-US" altLang="en-US" dirty="0"/>
              <a:t>Misleading titles/summaries can cause users to click</a:t>
            </a:r>
          </a:p>
          <a:p>
            <a:r>
              <a:rPr lang="en-US" altLang="en-US" dirty="0"/>
              <a:t>Users buy after using the search engine</a:t>
            </a:r>
          </a:p>
          <a:p>
            <a:pPr lvl="1"/>
            <a:r>
              <a:rPr lang="en-US" altLang="en-US" dirty="0"/>
              <a:t>Users spend a lot of $ after using the search engine</a:t>
            </a:r>
          </a:p>
          <a:p>
            <a:r>
              <a:rPr lang="en-US" altLang="en-US" dirty="0"/>
              <a:t>Repeat visitors/buyers</a:t>
            </a:r>
          </a:p>
          <a:p>
            <a:pPr lvl="1"/>
            <a:r>
              <a:rPr lang="en-US" altLang="en-US" dirty="0"/>
              <a:t>Do users leave soon after searching?</a:t>
            </a:r>
          </a:p>
          <a:p>
            <a:pPr lvl="1"/>
            <a:r>
              <a:rPr lang="en-US" altLang="en-US" dirty="0"/>
              <a:t>Do they come back within a week/month/… 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691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BB10A-BD24-8796-2A7D-97A2B08F4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seeking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A878C-BAF1-B8DA-F087-29140C2C1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35134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More or less the same</a:t>
            </a:r>
          </a:p>
          <a:p>
            <a:r>
              <a:rPr lang="en-US" dirty="0"/>
              <a:t>Query understanding</a:t>
            </a:r>
          </a:p>
          <a:p>
            <a:pPr lvl="1"/>
            <a:r>
              <a:rPr lang="en-US" dirty="0"/>
              <a:t>Normalization</a:t>
            </a:r>
          </a:p>
          <a:p>
            <a:pPr lvl="1"/>
            <a:r>
              <a:rPr lang="en-US" dirty="0"/>
              <a:t>Spelling correction</a:t>
            </a:r>
          </a:p>
          <a:p>
            <a:pPr lvl="1"/>
            <a:r>
              <a:rPr lang="en-US" dirty="0"/>
              <a:t>Segmentation</a:t>
            </a:r>
          </a:p>
          <a:p>
            <a:pPr lvl="1"/>
            <a:r>
              <a:rPr lang="en-US" dirty="0"/>
              <a:t>Annotation (NER, POS, etc.)</a:t>
            </a:r>
          </a:p>
          <a:p>
            <a:pPr lvl="1"/>
            <a:r>
              <a:rPr lang="en-US" dirty="0"/>
              <a:t>Term expansion</a:t>
            </a:r>
          </a:p>
          <a:p>
            <a:pPr lvl="1"/>
            <a:r>
              <a:rPr lang="en-US" dirty="0"/>
              <a:t>Query-rewriting</a:t>
            </a:r>
          </a:p>
          <a:p>
            <a:r>
              <a:rPr lang="en-US" dirty="0"/>
              <a:t>Ranking</a:t>
            </a:r>
          </a:p>
          <a:p>
            <a:pPr lvl="1"/>
            <a:r>
              <a:rPr lang="en-US" dirty="0"/>
              <a:t>Many models to </a:t>
            </a:r>
            <a:r>
              <a:rPr lang="en-US"/>
              <a:t>chose from</a:t>
            </a:r>
            <a:endParaRPr lang="en-US" dirty="0"/>
          </a:p>
          <a:p>
            <a:r>
              <a:rPr lang="en-US" dirty="0"/>
              <a:t>Answer generation/snippets</a:t>
            </a:r>
          </a:p>
          <a:p>
            <a:r>
              <a:rPr lang="en-US" dirty="0"/>
              <a:t>SERP construction</a:t>
            </a:r>
          </a:p>
          <a:p>
            <a:r>
              <a:rPr lang="en-US" dirty="0"/>
              <a:t>10-blue links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CE5A7B-CEEC-C51C-04E2-8F77A2C7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https://github.com/kwchurch/CIKM_2023_tutorial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62E55F-0EC0-B8EB-2F47-D44E3F5A14E1}"/>
              </a:ext>
            </a:extLst>
          </p:cNvPr>
          <p:cNvSpPr txBox="1"/>
          <p:nvPr/>
        </p:nvSpPr>
        <p:spPr>
          <a:xfrm>
            <a:off x="6785501" y="2486821"/>
            <a:ext cx="17755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Results preparation and presentation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8BE44F-EC0B-23AB-C75E-DACE09A03889}"/>
              </a:ext>
            </a:extLst>
          </p:cNvPr>
          <p:cNvSpPr txBox="1"/>
          <p:nvPr/>
        </p:nvSpPr>
        <p:spPr>
          <a:xfrm>
            <a:off x="6971932" y="3909514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Query understanding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A8C1E7-2568-4E09-CF6A-D60135B2A48B}"/>
              </a:ext>
            </a:extLst>
          </p:cNvPr>
          <p:cNvSpPr txBox="1"/>
          <p:nvPr/>
        </p:nvSpPr>
        <p:spPr>
          <a:xfrm>
            <a:off x="9357063" y="3105834"/>
            <a:ext cx="12073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Retrieval backend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1BDF290-A9FD-586A-79D7-76FB6E0E2587}"/>
              </a:ext>
            </a:extLst>
          </p:cNvPr>
          <p:cNvSpPr/>
          <p:nvPr/>
        </p:nvSpPr>
        <p:spPr>
          <a:xfrm>
            <a:off x="6785501" y="2338141"/>
            <a:ext cx="1792921" cy="115636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BB1335-DB6A-4D92-5DCF-9DB71B24D85B}"/>
              </a:ext>
            </a:extLst>
          </p:cNvPr>
          <p:cNvSpPr/>
          <p:nvPr/>
        </p:nvSpPr>
        <p:spPr>
          <a:xfrm>
            <a:off x="7039992" y="3909514"/>
            <a:ext cx="1538430" cy="76044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52FB4FB-606C-A11C-FEFD-0BA2C9B7FC93}"/>
              </a:ext>
            </a:extLst>
          </p:cNvPr>
          <p:cNvSpPr/>
          <p:nvPr/>
        </p:nvSpPr>
        <p:spPr>
          <a:xfrm>
            <a:off x="9388227" y="2963856"/>
            <a:ext cx="1145033" cy="93028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CC2574B-D153-DDA3-2A19-8AA8B60058FF}"/>
              </a:ext>
            </a:extLst>
          </p:cNvPr>
          <p:cNvCxnSpPr>
            <a:stCxn id="10" idx="3"/>
            <a:endCxn id="7" idx="1"/>
          </p:cNvCxnSpPr>
          <p:nvPr/>
        </p:nvCxnSpPr>
        <p:spPr>
          <a:xfrm flipV="1">
            <a:off x="8578422" y="3428999"/>
            <a:ext cx="809805" cy="8607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AE1F8AF-8570-4458-6F55-53899EB5FF40}"/>
              </a:ext>
            </a:extLst>
          </p:cNvPr>
          <p:cNvCxnSpPr>
            <a:cxnSpLocks/>
          </p:cNvCxnSpPr>
          <p:nvPr/>
        </p:nvCxnSpPr>
        <p:spPr>
          <a:xfrm flipH="1">
            <a:off x="6096000" y="2854839"/>
            <a:ext cx="621633" cy="5741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04E89AC-265B-C3DB-EA40-D6E7D81EED35}"/>
              </a:ext>
            </a:extLst>
          </p:cNvPr>
          <p:cNvSpPr txBox="1"/>
          <p:nvPr/>
        </p:nvSpPr>
        <p:spPr>
          <a:xfrm>
            <a:off x="5437943" y="3541308"/>
            <a:ext cx="914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C45CDCE-BAA7-B6B9-A865-EA8820AF592F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6193291" y="3971677"/>
            <a:ext cx="778641" cy="2610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140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5144</TotalTime>
  <Words>708</Words>
  <Application>Microsoft Macintosh PowerPoint</Application>
  <PresentationFormat>Widescreen</PresentationFormat>
  <Paragraphs>129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-apple-system</vt:lpstr>
      <vt:lpstr>Arial</vt:lpstr>
      <vt:lpstr>Calibri</vt:lpstr>
      <vt:lpstr>Calibri Light</vt:lpstr>
      <vt:lpstr>Office Theme</vt:lpstr>
      <vt:lpstr>CIKM-2023 Tutorial: Some Useful Things to Know When Combining IR and NLP:  the Easy, the Hard and the Ugly</vt:lpstr>
      <vt:lpstr>Disclaimer</vt:lpstr>
      <vt:lpstr>Tutorial Agenda</vt:lpstr>
      <vt:lpstr>Introduction: Outline</vt:lpstr>
      <vt:lpstr>Information seeking</vt:lpstr>
      <vt:lpstr>Information needs and queries </vt:lpstr>
      <vt:lpstr>Overview of information needs</vt:lpstr>
      <vt:lpstr>How do we know if users are happy?</vt:lpstr>
      <vt:lpstr>Information seeking architectures</vt:lpstr>
      <vt:lpstr>This tutorial</vt:lpstr>
      <vt:lpstr>HEMU dimensions</vt:lpstr>
      <vt:lpstr>HEMU dimensions - II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Kenneth Church</dc:creator>
  <cp:lastModifiedBy>Church, Kenneth</cp:lastModifiedBy>
  <cp:revision>64</cp:revision>
  <dcterms:created xsi:type="dcterms:W3CDTF">2023-08-31T19:51:53Z</dcterms:created>
  <dcterms:modified xsi:type="dcterms:W3CDTF">2023-10-20T17:24:17Z</dcterms:modified>
</cp:coreProperties>
</file>

<file path=docProps/thumbnail.jpeg>
</file>